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0" r:id="rId3"/>
    <p:sldId id="263" r:id="rId4"/>
    <p:sldId id="291" r:id="rId5"/>
    <p:sldId id="258" r:id="rId6"/>
    <p:sldId id="259" r:id="rId7"/>
    <p:sldId id="285" r:id="rId8"/>
    <p:sldId id="283" r:id="rId9"/>
    <p:sldId id="284" r:id="rId10"/>
    <p:sldId id="275" r:id="rId11"/>
    <p:sldId id="292" r:id="rId12"/>
    <p:sldId id="267" r:id="rId13"/>
    <p:sldId id="276" r:id="rId14"/>
    <p:sldId id="277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233" autoAdjust="0"/>
  </p:normalViewPr>
  <p:slideViewPr>
    <p:cSldViewPr>
      <p:cViewPr varScale="1">
        <p:scale>
          <a:sx n="170" d="100"/>
          <a:sy n="170" d="100"/>
        </p:scale>
        <p:origin x="2957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C1399BCD-AB53-4EA1-9D19-6DA5D65A2E25}"/>
    <pc:docChg chg="modSld">
      <pc:chgData name="Kal Rabb" userId="3edf06299a4717ec" providerId="LiveId" clId="{C1399BCD-AB53-4EA1-9D19-6DA5D65A2E25}" dt="2018-12-31T13:27:30.507" v="3" actId="1036"/>
      <pc:docMkLst>
        <pc:docMk/>
      </pc:docMkLst>
      <pc:sldChg chg="modSp">
        <pc:chgData name="Kal Rabb" userId="3edf06299a4717ec" providerId="LiveId" clId="{C1399BCD-AB53-4EA1-9D19-6DA5D65A2E25}" dt="2018-12-31T13:27:30.507" v="3" actId="1036"/>
        <pc:sldMkLst>
          <pc:docMk/>
          <pc:sldMk cId="293460146" sldId="278"/>
        </pc:sldMkLst>
        <pc:spChg chg="mod">
          <ac:chgData name="Kal Rabb" userId="3edf06299a4717ec" providerId="LiveId" clId="{C1399BCD-AB53-4EA1-9D19-6DA5D65A2E25}" dt="2018-12-31T13:27:30.507" v="3" actId="1036"/>
          <ac:spMkLst>
            <pc:docMk/>
            <pc:sldMk cId="293460146" sldId="278"/>
            <ac:spMk id="7170" creationId="{00000000-0000-0000-0000-000000000000}"/>
          </ac:spMkLst>
        </pc:spChg>
      </pc:sldChg>
      <pc:sldChg chg="modSp">
        <pc:chgData name="Kal Rabb" userId="3edf06299a4717ec" providerId="LiveId" clId="{C1399BCD-AB53-4EA1-9D19-6DA5D65A2E25}" dt="2018-12-31T13:26:24.971" v="1" actId="14100"/>
        <pc:sldMkLst>
          <pc:docMk/>
          <pc:sldMk cId="3037193020" sldId="291"/>
        </pc:sldMkLst>
        <pc:spChg chg="mod">
          <ac:chgData name="Kal Rabb" userId="3edf06299a4717ec" providerId="LiveId" clId="{C1399BCD-AB53-4EA1-9D19-6DA5D65A2E25}" dt="2018-12-31T13:26:24.971" v="1" actId="14100"/>
          <ac:spMkLst>
            <pc:docMk/>
            <pc:sldMk cId="3037193020" sldId="291"/>
            <ac:spMk id="2" creationId="{00000000-0000-0000-0000-000000000000}"/>
          </ac:spMkLst>
        </pc:spChg>
      </pc:sldChg>
    </pc:docChg>
  </pc:docChgLst>
  <pc:docChgLst>
    <pc:chgData name="Kal Rabb" userId="3edf06299a4717ec" providerId="LiveId" clId="{005625E5-8FED-48F3-869D-062D0098D26F}"/>
    <pc:docChg chg="undo custSel modSld">
      <pc:chgData name="Kal Rabb" userId="3edf06299a4717ec" providerId="LiveId" clId="{005625E5-8FED-48F3-869D-062D0098D26F}" dt="2020-06-11T21:11:44.203" v="826" actId="20577"/>
      <pc:docMkLst>
        <pc:docMk/>
      </pc:docMkLst>
      <pc:sldChg chg="modSp mod">
        <pc:chgData name="Kal Rabb" userId="3edf06299a4717ec" providerId="LiveId" clId="{005625E5-8FED-48F3-869D-062D0098D26F}" dt="2020-06-11T21:11:44.203" v="826" actId="20577"/>
        <pc:sldMkLst>
          <pc:docMk/>
          <pc:sldMk cId="0" sldId="277"/>
        </pc:sldMkLst>
        <pc:spChg chg="mod">
          <ac:chgData name="Kal Rabb" userId="3edf06299a4717ec" providerId="LiveId" clId="{005625E5-8FED-48F3-869D-062D0098D26F}" dt="2020-06-11T21:11:44.203" v="826" actId="20577"/>
          <ac:spMkLst>
            <pc:docMk/>
            <pc:sldMk cId="0" sldId="277"/>
            <ac:spMk id="3" creationId="{00000000-0000-0000-0000-000000000000}"/>
          </ac:spMkLst>
        </pc:spChg>
      </pc:sldChg>
    </pc:docChg>
  </pc:docChgLst>
  <pc:docChgLst>
    <pc:chgData name="Kal Rabb" userId="3edf06299a4717ec" providerId="LiveId" clId="{0919E0F0-BA6D-444E-B08F-C89E388E6C86}"/>
    <pc:docChg chg="addSld modSld sldOrd">
      <pc:chgData name="Kal Rabb" userId="3edf06299a4717ec" providerId="LiveId" clId="{0919E0F0-BA6D-444E-B08F-C89E388E6C86}" dt="2020-09-01T12:32:05.804" v="721" actId="113"/>
      <pc:docMkLst>
        <pc:docMk/>
      </pc:docMkLst>
      <pc:sldChg chg="modSp mod">
        <pc:chgData name="Kal Rabb" userId="3edf06299a4717ec" providerId="LiveId" clId="{0919E0F0-BA6D-444E-B08F-C89E388E6C86}" dt="2020-09-01T12:32:05.804" v="721" actId="113"/>
        <pc:sldMkLst>
          <pc:docMk/>
          <pc:sldMk cId="0" sldId="276"/>
        </pc:sldMkLst>
        <pc:spChg chg="mod">
          <ac:chgData name="Kal Rabb" userId="3edf06299a4717ec" providerId="LiveId" clId="{0919E0F0-BA6D-444E-B08F-C89E388E6C86}" dt="2020-09-01T12:32:05.804" v="721" actId="113"/>
          <ac:spMkLst>
            <pc:docMk/>
            <pc:sldMk cId="0" sldId="276"/>
            <ac:spMk id="6" creationId="{00000000-0000-0000-0000-000000000000}"/>
          </ac:spMkLst>
        </pc:spChg>
      </pc:sldChg>
      <pc:sldChg chg="addSp delSp modSp new mod ord">
        <pc:chgData name="Kal Rabb" userId="3edf06299a4717ec" providerId="LiveId" clId="{0919E0F0-BA6D-444E-B08F-C89E388E6C86}" dt="2020-09-01T12:31:42.959" v="690" actId="20577"/>
        <pc:sldMkLst>
          <pc:docMk/>
          <pc:sldMk cId="669472386" sldId="292"/>
        </pc:sldMkLst>
        <pc:spChg chg="mod">
          <ac:chgData name="Kal Rabb" userId="3edf06299a4717ec" providerId="LiveId" clId="{0919E0F0-BA6D-444E-B08F-C89E388E6C86}" dt="2020-09-01T12:31:42.959" v="690" actId="20577"/>
          <ac:spMkLst>
            <pc:docMk/>
            <pc:sldMk cId="669472386" sldId="292"/>
            <ac:spMk id="2" creationId="{B83F20D6-6ED7-4DAB-BD2B-1467F071211A}"/>
          </ac:spMkLst>
        </pc:spChg>
        <pc:spChg chg="del">
          <ac:chgData name="Kal Rabb" userId="3edf06299a4717ec" providerId="LiveId" clId="{0919E0F0-BA6D-444E-B08F-C89E388E6C86}" dt="2020-09-01T12:22:00.140" v="10" actId="3680"/>
          <ac:spMkLst>
            <pc:docMk/>
            <pc:sldMk cId="669472386" sldId="292"/>
            <ac:spMk id="3" creationId="{A3E80958-4B66-4A42-8347-2E2397B55BDA}"/>
          </ac:spMkLst>
        </pc:spChg>
        <pc:spChg chg="add mod">
          <ac:chgData name="Kal Rabb" userId="3edf06299a4717ec" providerId="LiveId" clId="{0919E0F0-BA6D-444E-B08F-C89E388E6C86}" dt="2020-09-01T12:30:07.340" v="676" actId="20577"/>
          <ac:spMkLst>
            <pc:docMk/>
            <pc:sldMk cId="669472386" sldId="292"/>
            <ac:spMk id="5" creationId="{7213CD72-58D7-411E-9BB3-62C16308FA41}"/>
          </ac:spMkLst>
        </pc:spChg>
        <pc:graphicFrameChg chg="add mod ord modGraphic">
          <ac:chgData name="Kal Rabb" userId="3edf06299a4717ec" providerId="LiveId" clId="{0919E0F0-BA6D-444E-B08F-C89E388E6C86}" dt="2020-09-01T12:28:58.920" v="610" actId="12"/>
          <ac:graphicFrameMkLst>
            <pc:docMk/>
            <pc:sldMk cId="669472386" sldId="292"/>
            <ac:graphicFrameMk id="4" creationId="{6D37AF3A-296B-446D-B1E9-F5520AAF7C63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BECF5D-40BE-4CC2-A9DA-394575399863}" type="doc">
      <dgm:prSet loTypeId="urn:microsoft.com/office/officeart/2005/8/layout/gear1" loCatId="cycle" qsTypeId="urn:microsoft.com/office/officeart/2005/8/quickstyle/simple5" qsCatId="simple" csTypeId="urn:microsoft.com/office/officeart/2005/8/colors/colorful3" csCatId="colorful" phldr="1"/>
      <dgm:spPr/>
    </dgm:pt>
    <dgm:pt modelId="{EE157C22-F1FC-4A9B-BC99-2B5449FB13D0}">
      <dgm:prSet phldrT="[Text]" custT="1"/>
      <dgm:spPr/>
      <dgm:t>
        <a:bodyPr/>
        <a:lstStyle/>
        <a:p>
          <a:r>
            <a:rPr lang="en-US" sz="1800" dirty="0"/>
            <a:t>Requirements</a:t>
          </a:r>
        </a:p>
      </dgm:t>
    </dgm:pt>
    <dgm:pt modelId="{FBF42AE6-8997-4655-8149-C07B1FA99403}" type="parTrans" cxnId="{3B641A63-D2B9-44C2-8951-DB28E234FA0F}">
      <dgm:prSet/>
      <dgm:spPr/>
      <dgm:t>
        <a:bodyPr/>
        <a:lstStyle/>
        <a:p>
          <a:endParaRPr lang="en-US" sz="2800"/>
        </a:p>
      </dgm:t>
    </dgm:pt>
    <dgm:pt modelId="{B6AA4679-3778-444C-953B-7503FBA78CE3}" type="sibTrans" cxnId="{3B641A63-D2B9-44C2-8951-DB28E234FA0F}">
      <dgm:prSet/>
      <dgm:spPr/>
      <dgm:t>
        <a:bodyPr/>
        <a:lstStyle/>
        <a:p>
          <a:endParaRPr lang="en-US" sz="2800"/>
        </a:p>
      </dgm:t>
    </dgm:pt>
    <dgm:pt modelId="{7F68E5B6-C48F-44A7-B29A-79B588E23B5A}">
      <dgm:prSet phldrT="[Text]" custT="1"/>
      <dgm:spPr/>
      <dgm:t>
        <a:bodyPr/>
        <a:lstStyle/>
        <a:p>
          <a:r>
            <a:rPr lang="en-US" sz="1800" dirty="0"/>
            <a:t>Architecture</a:t>
          </a:r>
        </a:p>
      </dgm:t>
    </dgm:pt>
    <dgm:pt modelId="{50EFD9FA-4FAF-47EC-B579-A6B3840967BD}" type="parTrans" cxnId="{20D01A04-0267-4630-840B-AEB9E0124AD0}">
      <dgm:prSet/>
      <dgm:spPr/>
      <dgm:t>
        <a:bodyPr/>
        <a:lstStyle/>
        <a:p>
          <a:endParaRPr lang="en-US" sz="2800"/>
        </a:p>
      </dgm:t>
    </dgm:pt>
    <dgm:pt modelId="{257A5558-1768-42CE-BF8F-AE325AD66D21}" type="sibTrans" cxnId="{20D01A04-0267-4630-840B-AEB9E0124AD0}">
      <dgm:prSet/>
      <dgm:spPr/>
      <dgm:t>
        <a:bodyPr/>
        <a:lstStyle/>
        <a:p>
          <a:endParaRPr lang="en-US" sz="2800"/>
        </a:p>
      </dgm:t>
    </dgm:pt>
    <dgm:pt modelId="{D040AA76-5987-4781-B34C-A8D4C0811F1F}">
      <dgm:prSet phldrT="[Text]" custT="1"/>
      <dgm:spPr/>
      <dgm:t>
        <a:bodyPr/>
        <a:lstStyle/>
        <a:p>
          <a:r>
            <a:rPr lang="en-US" sz="1800" dirty="0"/>
            <a:t>Design</a:t>
          </a:r>
        </a:p>
      </dgm:t>
    </dgm:pt>
    <dgm:pt modelId="{8C3C4961-B197-4231-89B9-C3E6D2AF8375}" type="parTrans" cxnId="{F5C157F7-B9D4-4D3C-8605-02573E73C48B}">
      <dgm:prSet/>
      <dgm:spPr/>
      <dgm:t>
        <a:bodyPr/>
        <a:lstStyle/>
        <a:p>
          <a:endParaRPr lang="en-US" sz="2800"/>
        </a:p>
      </dgm:t>
    </dgm:pt>
    <dgm:pt modelId="{A1A26651-CA3C-44BF-9160-38D5A0EF90C5}" type="sibTrans" cxnId="{F5C157F7-B9D4-4D3C-8605-02573E73C48B}">
      <dgm:prSet/>
      <dgm:spPr/>
      <dgm:t>
        <a:bodyPr/>
        <a:lstStyle/>
        <a:p>
          <a:endParaRPr lang="en-US" sz="2800"/>
        </a:p>
      </dgm:t>
    </dgm:pt>
    <dgm:pt modelId="{1821BFEB-23F1-4304-9CC6-B367A1ABADE9}" type="pres">
      <dgm:prSet presAssocID="{8BBECF5D-40BE-4CC2-A9DA-39457539986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2483B24-F7F6-4B76-8A91-F95B200F18EE}" type="pres">
      <dgm:prSet presAssocID="{EE157C22-F1FC-4A9B-BC99-2B5449FB13D0}" presName="gear1" presStyleLbl="node1" presStyleIdx="0" presStyleCnt="3" custScaleX="111281">
        <dgm:presLayoutVars>
          <dgm:chMax val="1"/>
          <dgm:bulletEnabled val="1"/>
        </dgm:presLayoutVars>
      </dgm:prSet>
      <dgm:spPr/>
    </dgm:pt>
    <dgm:pt modelId="{72229284-EB20-47EF-8F9B-4ACC2F9B1E7C}" type="pres">
      <dgm:prSet presAssocID="{EE157C22-F1FC-4A9B-BC99-2B5449FB13D0}" presName="gear1srcNode" presStyleLbl="node1" presStyleIdx="0" presStyleCnt="3"/>
      <dgm:spPr/>
    </dgm:pt>
    <dgm:pt modelId="{CB0811AF-9EA7-43D8-B43F-F8CCCE6DB6C9}" type="pres">
      <dgm:prSet presAssocID="{EE157C22-F1FC-4A9B-BC99-2B5449FB13D0}" presName="gear1dstNode" presStyleLbl="node1" presStyleIdx="0" presStyleCnt="3"/>
      <dgm:spPr/>
    </dgm:pt>
    <dgm:pt modelId="{2AF30BB8-6F96-4EE0-8C91-CEAC86053924}" type="pres">
      <dgm:prSet presAssocID="{7F68E5B6-C48F-44A7-B29A-79B588E23B5A}" presName="gear2" presStyleLbl="node1" presStyleIdx="1" presStyleCnt="3">
        <dgm:presLayoutVars>
          <dgm:chMax val="1"/>
          <dgm:bulletEnabled val="1"/>
        </dgm:presLayoutVars>
      </dgm:prSet>
      <dgm:spPr/>
    </dgm:pt>
    <dgm:pt modelId="{F2C8A16F-13B3-464D-8993-114AB7D2FC1F}" type="pres">
      <dgm:prSet presAssocID="{7F68E5B6-C48F-44A7-B29A-79B588E23B5A}" presName="gear2srcNode" presStyleLbl="node1" presStyleIdx="1" presStyleCnt="3"/>
      <dgm:spPr/>
    </dgm:pt>
    <dgm:pt modelId="{11C9EDC0-DA84-45E1-85B9-9A86BCFFE6D0}" type="pres">
      <dgm:prSet presAssocID="{7F68E5B6-C48F-44A7-B29A-79B588E23B5A}" presName="gear2dstNode" presStyleLbl="node1" presStyleIdx="1" presStyleCnt="3"/>
      <dgm:spPr/>
    </dgm:pt>
    <dgm:pt modelId="{72ABB4FD-18B4-4830-804C-475BBA03CD08}" type="pres">
      <dgm:prSet presAssocID="{D040AA76-5987-4781-B34C-A8D4C0811F1F}" presName="gear3" presStyleLbl="node1" presStyleIdx="2" presStyleCnt="3"/>
      <dgm:spPr/>
    </dgm:pt>
    <dgm:pt modelId="{5D391ACC-4F81-4816-9442-D741FD2A6816}" type="pres">
      <dgm:prSet presAssocID="{D040AA76-5987-4781-B34C-A8D4C0811F1F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5E2F4010-5104-4A9A-AB1B-B5BECA82AB72}" type="pres">
      <dgm:prSet presAssocID="{D040AA76-5987-4781-B34C-A8D4C0811F1F}" presName="gear3srcNode" presStyleLbl="node1" presStyleIdx="2" presStyleCnt="3"/>
      <dgm:spPr/>
    </dgm:pt>
    <dgm:pt modelId="{DC1A05A4-FEA4-417F-8059-E76566372C38}" type="pres">
      <dgm:prSet presAssocID="{D040AA76-5987-4781-B34C-A8D4C0811F1F}" presName="gear3dstNode" presStyleLbl="node1" presStyleIdx="2" presStyleCnt="3"/>
      <dgm:spPr/>
    </dgm:pt>
    <dgm:pt modelId="{5A8E264F-C3C2-4D43-984B-2E40F17C7476}" type="pres">
      <dgm:prSet presAssocID="{B6AA4679-3778-444C-953B-7503FBA78CE3}" presName="connector1" presStyleLbl="sibTrans2D1" presStyleIdx="0" presStyleCnt="3"/>
      <dgm:spPr/>
    </dgm:pt>
    <dgm:pt modelId="{9AE574D4-ED73-4DBD-83B8-A4A959652F2B}" type="pres">
      <dgm:prSet presAssocID="{257A5558-1768-42CE-BF8F-AE325AD66D21}" presName="connector2" presStyleLbl="sibTrans2D1" presStyleIdx="1" presStyleCnt="3"/>
      <dgm:spPr/>
    </dgm:pt>
    <dgm:pt modelId="{C6644F95-B5A6-479F-B52C-1CD4AB08B2B2}" type="pres">
      <dgm:prSet presAssocID="{A1A26651-CA3C-44BF-9160-38D5A0EF90C5}" presName="connector3" presStyleLbl="sibTrans2D1" presStyleIdx="2" presStyleCnt="3"/>
      <dgm:spPr/>
    </dgm:pt>
  </dgm:ptLst>
  <dgm:cxnLst>
    <dgm:cxn modelId="{20D01A04-0267-4630-840B-AEB9E0124AD0}" srcId="{8BBECF5D-40BE-4CC2-A9DA-394575399863}" destId="{7F68E5B6-C48F-44A7-B29A-79B588E23B5A}" srcOrd="1" destOrd="0" parTransId="{50EFD9FA-4FAF-47EC-B579-A6B3840967BD}" sibTransId="{257A5558-1768-42CE-BF8F-AE325AD66D21}"/>
    <dgm:cxn modelId="{DFC71405-E12D-4C3E-BA38-9EB932FB0986}" type="presOf" srcId="{EE157C22-F1FC-4A9B-BC99-2B5449FB13D0}" destId="{72229284-EB20-47EF-8F9B-4ACC2F9B1E7C}" srcOrd="1" destOrd="0" presId="urn:microsoft.com/office/officeart/2005/8/layout/gear1"/>
    <dgm:cxn modelId="{730BBB12-B688-423E-80F1-B1871D6D1C85}" type="presOf" srcId="{D040AA76-5987-4781-B34C-A8D4C0811F1F}" destId="{5D391ACC-4F81-4816-9442-D741FD2A6816}" srcOrd="1" destOrd="0" presId="urn:microsoft.com/office/officeart/2005/8/layout/gear1"/>
    <dgm:cxn modelId="{EBD6302A-8222-4E27-96D0-73E1918867F9}" type="presOf" srcId="{7F68E5B6-C48F-44A7-B29A-79B588E23B5A}" destId="{F2C8A16F-13B3-464D-8993-114AB7D2FC1F}" srcOrd="1" destOrd="0" presId="urn:microsoft.com/office/officeart/2005/8/layout/gear1"/>
    <dgm:cxn modelId="{760B7D37-077B-43B2-A3F9-EC8AF77A4739}" type="presOf" srcId="{B6AA4679-3778-444C-953B-7503FBA78CE3}" destId="{5A8E264F-C3C2-4D43-984B-2E40F17C7476}" srcOrd="0" destOrd="0" presId="urn:microsoft.com/office/officeart/2005/8/layout/gear1"/>
    <dgm:cxn modelId="{9A5FF55C-DAA3-45BC-B24A-DC72F9D8A219}" type="presOf" srcId="{D040AA76-5987-4781-B34C-A8D4C0811F1F}" destId="{72ABB4FD-18B4-4830-804C-475BBA03CD08}" srcOrd="0" destOrd="0" presId="urn:microsoft.com/office/officeart/2005/8/layout/gear1"/>
    <dgm:cxn modelId="{3B641A63-D2B9-44C2-8951-DB28E234FA0F}" srcId="{8BBECF5D-40BE-4CC2-A9DA-394575399863}" destId="{EE157C22-F1FC-4A9B-BC99-2B5449FB13D0}" srcOrd="0" destOrd="0" parTransId="{FBF42AE6-8997-4655-8149-C07B1FA99403}" sibTransId="{B6AA4679-3778-444C-953B-7503FBA78CE3}"/>
    <dgm:cxn modelId="{27DFEA70-20F0-4859-9B3D-53718650B9C5}" type="presOf" srcId="{7F68E5B6-C48F-44A7-B29A-79B588E23B5A}" destId="{11C9EDC0-DA84-45E1-85B9-9A86BCFFE6D0}" srcOrd="2" destOrd="0" presId="urn:microsoft.com/office/officeart/2005/8/layout/gear1"/>
    <dgm:cxn modelId="{48AB3271-4BC3-467D-A116-4A397948A133}" type="presOf" srcId="{257A5558-1768-42CE-BF8F-AE325AD66D21}" destId="{9AE574D4-ED73-4DBD-83B8-A4A959652F2B}" srcOrd="0" destOrd="0" presId="urn:microsoft.com/office/officeart/2005/8/layout/gear1"/>
    <dgm:cxn modelId="{7FD0B986-E42F-44B2-A3CC-CB405829CC45}" type="presOf" srcId="{D040AA76-5987-4781-B34C-A8D4C0811F1F}" destId="{DC1A05A4-FEA4-417F-8059-E76566372C38}" srcOrd="3" destOrd="0" presId="urn:microsoft.com/office/officeart/2005/8/layout/gear1"/>
    <dgm:cxn modelId="{FA0B31A1-990C-4115-9DBF-2B21108DB1D8}" type="presOf" srcId="{EE157C22-F1FC-4A9B-BC99-2B5449FB13D0}" destId="{CB0811AF-9EA7-43D8-B43F-F8CCCE6DB6C9}" srcOrd="2" destOrd="0" presId="urn:microsoft.com/office/officeart/2005/8/layout/gear1"/>
    <dgm:cxn modelId="{FA2EDAB5-9B9F-4232-ACAC-B7163D812807}" type="presOf" srcId="{8BBECF5D-40BE-4CC2-A9DA-394575399863}" destId="{1821BFEB-23F1-4304-9CC6-B367A1ABADE9}" srcOrd="0" destOrd="0" presId="urn:microsoft.com/office/officeart/2005/8/layout/gear1"/>
    <dgm:cxn modelId="{6B1EEDBF-49D9-4D1E-B797-D294610241C0}" type="presOf" srcId="{D040AA76-5987-4781-B34C-A8D4C0811F1F}" destId="{5E2F4010-5104-4A9A-AB1B-B5BECA82AB72}" srcOrd="2" destOrd="0" presId="urn:microsoft.com/office/officeart/2005/8/layout/gear1"/>
    <dgm:cxn modelId="{3DFA8FE6-71A6-4139-AAE5-666374C0D202}" type="presOf" srcId="{7F68E5B6-C48F-44A7-B29A-79B588E23B5A}" destId="{2AF30BB8-6F96-4EE0-8C91-CEAC86053924}" srcOrd="0" destOrd="0" presId="urn:microsoft.com/office/officeart/2005/8/layout/gear1"/>
    <dgm:cxn modelId="{C219A7EF-71EF-4A25-A35C-39395310E30C}" type="presOf" srcId="{EE157C22-F1FC-4A9B-BC99-2B5449FB13D0}" destId="{02483B24-F7F6-4B76-8A91-F95B200F18EE}" srcOrd="0" destOrd="0" presId="urn:microsoft.com/office/officeart/2005/8/layout/gear1"/>
    <dgm:cxn modelId="{F5C157F7-B9D4-4D3C-8605-02573E73C48B}" srcId="{8BBECF5D-40BE-4CC2-A9DA-394575399863}" destId="{D040AA76-5987-4781-B34C-A8D4C0811F1F}" srcOrd="2" destOrd="0" parTransId="{8C3C4961-B197-4231-89B9-C3E6D2AF8375}" sibTransId="{A1A26651-CA3C-44BF-9160-38D5A0EF90C5}"/>
    <dgm:cxn modelId="{DD82A8FB-E1C8-4CD9-9691-FEBFE8A7A3CE}" type="presOf" srcId="{A1A26651-CA3C-44BF-9160-38D5A0EF90C5}" destId="{C6644F95-B5A6-479F-B52C-1CD4AB08B2B2}" srcOrd="0" destOrd="0" presId="urn:microsoft.com/office/officeart/2005/8/layout/gear1"/>
    <dgm:cxn modelId="{00C5C463-BE8D-4E8B-9562-2F7E3C529D03}" type="presParOf" srcId="{1821BFEB-23F1-4304-9CC6-B367A1ABADE9}" destId="{02483B24-F7F6-4B76-8A91-F95B200F18EE}" srcOrd="0" destOrd="0" presId="urn:microsoft.com/office/officeart/2005/8/layout/gear1"/>
    <dgm:cxn modelId="{DE37AF13-9866-4630-ABED-BBCE7737FAE0}" type="presParOf" srcId="{1821BFEB-23F1-4304-9CC6-B367A1ABADE9}" destId="{72229284-EB20-47EF-8F9B-4ACC2F9B1E7C}" srcOrd="1" destOrd="0" presId="urn:microsoft.com/office/officeart/2005/8/layout/gear1"/>
    <dgm:cxn modelId="{E529F361-112A-4B84-A35F-FBF581B7F88B}" type="presParOf" srcId="{1821BFEB-23F1-4304-9CC6-B367A1ABADE9}" destId="{CB0811AF-9EA7-43D8-B43F-F8CCCE6DB6C9}" srcOrd="2" destOrd="0" presId="urn:microsoft.com/office/officeart/2005/8/layout/gear1"/>
    <dgm:cxn modelId="{10314B67-BF9E-40E2-993B-9836DC3FC047}" type="presParOf" srcId="{1821BFEB-23F1-4304-9CC6-B367A1ABADE9}" destId="{2AF30BB8-6F96-4EE0-8C91-CEAC86053924}" srcOrd="3" destOrd="0" presId="urn:microsoft.com/office/officeart/2005/8/layout/gear1"/>
    <dgm:cxn modelId="{D0B7E663-198D-43E3-95FD-7656A16D11EA}" type="presParOf" srcId="{1821BFEB-23F1-4304-9CC6-B367A1ABADE9}" destId="{F2C8A16F-13B3-464D-8993-114AB7D2FC1F}" srcOrd="4" destOrd="0" presId="urn:microsoft.com/office/officeart/2005/8/layout/gear1"/>
    <dgm:cxn modelId="{5A35980E-16DB-4032-935C-B3B18FF56369}" type="presParOf" srcId="{1821BFEB-23F1-4304-9CC6-B367A1ABADE9}" destId="{11C9EDC0-DA84-45E1-85B9-9A86BCFFE6D0}" srcOrd="5" destOrd="0" presId="urn:microsoft.com/office/officeart/2005/8/layout/gear1"/>
    <dgm:cxn modelId="{245FE075-F48B-4BE2-A3E0-9AB5CB25BB4C}" type="presParOf" srcId="{1821BFEB-23F1-4304-9CC6-B367A1ABADE9}" destId="{72ABB4FD-18B4-4830-804C-475BBA03CD08}" srcOrd="6" destOrd="0" presId="urn:microsoft.com/office/officeart/2005/8/layout/gear1"/>
    <dgm:cxn modelId="{E97DD6FE-6FD1-4F41-82AF-FFB7AAC97827}" type="presParOf" srcId="{1821BFEB-23F1-4304-9CC6-B367A1ABADE9}" destId="{5D391ACC-4F81-4816-9442-D741FD2A6816}" srcOrd="7" destOrd="0" presId="urn:microsoft.com/office/officeart/2005/8/layout/gear1"/>
    <dgm:cxn modelId="{F1C5E1D0-5596-4CDD-8FA3-452B815B1E08}" type="presParOf" srcId="{1821BFEB-23F1-4304-9CC6-B367A1ABADE9}" destId="{5E2F4010-5104-4A9A-AB1B-B5BECA82AB72}" srcOrd="8" destOrd="0" presId="urn:microsoft.com/office/officeart/2005/8/layout/gear1"/>
    <dgm:cxn modelId="{E20E4783-BB45-4A2E-9EA0-9184AD672C14}" type="presParOf" srcId="{1821BFEB-23F1-4304-9CC6-B367A1ABADE9}" destId="{DC1A05A4-FEA4-417F-8059-E76566372C38}" srcOrd="9" destOrd="0" presId="urn:microsoft.com/office/officeart/2005/8/layout/gear1"/>
    <dgm:cxn modelId="{03F76CDE-75A4-4EE5-B291-A634DB35EB38}" type="presParOf" srcId="{1821BFEB-23F1-4304-9CC6-B367A1ABADE9}" destId="{5A8E264F-C3C2-4D43-984B-2E40F17C7476}" srcOrd="10" destOrd="0" presId="urn:microsoft.com/office/officeart/2005/8/layout/gear1"/>
    <dgm:cxn modelId="{247E6E71-A547-4ACE-9C3A-B8F87F772FF5}" type="presParOf" srcId="{1821BFEB-23F1-4304-9CC6-B367A1ABADE9}" destId="{9AE574D4-ED73-4DBD-83B8-A4A959652F2B}" srcOrd="11" destOrd="0" presId="urn:microsoft.com/office/officeart/2005/8/layout/gear1"/>
    <dgm:cxn modelId="{A525EC82-A2C5-46A8-B215-9E4838E5E234}" type="presParOf" srcId="{1821BFEB-23F1-4304-9CC6-B367A1ABADE9}" destId="{C6644F95-B5A6-479F-B52C-1CD4AB08B2B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483B24-F7F6-4B76-8A91-F95B200F18EE}">
      <dsp:nvSpPr>
        <dsp:cNvPr id="0" name=""/>
        <dsp:cNvSpPr/>
      </dsp:nvSpPr>
      <dsp:spPr>
        <a:xfrm>
          <a:off x="1869082" y="1664970"/>
          <a:ext cx="2264527" cy="2034963"/>
        </a:xfrm>
        <a:prstGeom prst="gear9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Requirements</a:t>
          </a:r>
        </a:p>
      </dsp:txBody>
      <dsp:txXfrm>
        <a:off x="2307195" y="2141650"/>
        <a:ext cx="1388301" cy="1046013"/>
      </dsp:txXfrm>
    </dsp:sp>
    <dsp:sp modelId="{2AF30BB8-6F96-4EE0-8C91-CEAC86053924}">
      <dsp:nvSpPr>
        <dsp:cNvPr id="0" name=""/>
        <dsp:cNvSpPr/>
      </dsp:nvSpPr>
      <dsp:spPr>
        <a:xfrm>
          <a:off x="799885" y="1183978"/>
          <a:ext cx="1479973" cy="1479973"/>
        </a:xfrm>
        <a:prstGeom prst="gear6">
          <a:avLst/>
        </a:prstGeom>
        <a:gradFill rotWithShape="0">
          <a:gsLst>
            <a:gs pos="0">
              <a:schemeClr val="accent3">
                <a:hueOff val="599003"/>
                <a:satOff val="-3627"/>
                <a:lumOff val="4314"/>
                <a:alphaOff val="0"/>
                <a:shade val="85000"/>
                <a:satMod val="130000"/>
              </a:schemeClr>
            </a:gs>
            <a:gs pos="34000">
              <a:schemeClr val="accent3">
                <a:hueOff val="599003"/>
                <a:satOff val="-3627"/>
                <a:lumOff val="4314"/>
                <a:alphaOff val="0"/>
                <a:shade val="87000"/>
                <a:satMod val="125000"/>
              </a:schemeClr>
            </a:gs>
            <a:gs pos="70000">
              <a:schemeClr val="accent3">
                <a:hueOff val="599003"/>
                <a:satOff val="-3627"/>
                <a:lumOff val="431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599003"/>
                <a:satOff val="-3627"/>
                <a:lumOff val="431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Architecture</a:t>
          </a:r>
        </a:p>
      </dsp:txBody>
      <dsp:txXfrm>
        <a:off x="1172473" y="1558818"/>
        <a:ext cx="734797" cy="730293"/>
      </dsp:txXfrm>
    </dsp:sp>
    <dsp:sp modelId="{72ABB4FD-18B4-4830-804C-475BBA03CD08}">
      <dsp:nvSpPr>
        <dsp:cNvPr id="0" name=""/>
        <dsp:cNvSpPr/>
      </dsp:nvSpPr>
      <dsp:spPr>
        <a:xfrm rot="20700000">
          <a:off x="1628822" y="162948"/>
          <a:ext cx="1450072" cy="1450072"/>
        </a:xfrm>
        <a:prstGeom prst="gear6">
          <a:avLst/>
        </a:prstGeom>
        <a:gradFill rotWithShape="0">
          <a:gsLst>
            <a:gs pos="0">
              <a:schemeClr val="accent3">
                <a:hueOff val="1198005"/>
                <a:satOff val="-7255"/>
                <a:lumOff val="8627"/>
                <a:alphaOff val="0"/>
                <a:shade val="85000"/>
                <a:satMod val="130000"/>
              </a:schemeClr>
            </a:gs>
            <a:gs pos="34000">
              <a:schemeClr val="accent3">
                <a:hueOff val="1198005"/>
                <a:satOff val="-7255"/>
                <a:lumOff val="8627"/>
                <a:alphaOff val="0"/>
                <a:shade val="87000"/>
                <a:satMod val="125000"/>
              </a:schemeClr>
            </a:gs>
            <a:gs pos="70000">
              <a:schemeClr val="accent3">
                <a:hueOff val="1198005"/>
                <a:satOff val="-7255"/>
                <a:lumOff val="862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1198005"/>
                <a:satOff val="-7255"/>
                <a:lumOff val="862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Design</a:t>
          </a:r>
        </a:p>
      </dsp:txBody>
      <dsp:txXfrm rot="-20700000">
        <a:off x="1946865" y="480991"/>
        <a:ext cx="813985" cy="813985"/>
      </dsp:txXfrm>
    </dsp:sp>
    <dsp:sp modelId="{5A8E264F-C3C2-4D43-984B-2E40F17C7476}">
      <dsp:nvSpPr>
        <dsp:cNvPr id="0" name=""/>
        <dsp:cNvSpPr/>
      </dsp:nvSpPr>
      <dsp:spPr>
        <a:xfrm>
          <a:off x="1822039" y="1360928"/>
          <a:ext cx="2604753" cy="2604753"/>
        </a:xfrm>
        <a:prstGeom prst="circularArrow">
          <a:avLst>
            <a:gd name="adj1" fmla="val 4688"/>
            <a:gd name="adj2" fmla="val 299029"/>
            <a:gd name="adj3" fmla="val 2503236"/>
            <a:gd name="adj4" fmla="val 15889416"/>
            <a:gd name="adj5" fmla="val 5469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AE574D4-ED73-4DBD-83B8-A4A959652F2B}">
      <dsp:nvSpPr>
        <dsp:cNvPr id="0" name=""/>
        <dsp:cNvSpPr/>
      </dsp:nvSpPr>
      <dsp:spPr>
        <a:xfrm>
          <a:off x="537785" y="858638"/>
          <a:ext cx="1892516" cy="189251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3">
                <a:hueOff val="599003"/>
                <a:satOff val="-3627"/>
                <a:lumOff val="4314"/>
                <a:alphaOff val="0"/>
                <a:shade val="85000"/>
                <a:satMod val="130000"/>
              </a:schemeClr>
            </a:gs>
            <a:gs pos="34000">
              <a:schemeClr val="accent3">
                <a:hueOff val="599003"/>
                <a:satOff val="-3627"/>
                <a:lumOff val="4314"/>
                <a:alphaOff val="0"/>
                <a:shade val="87000"/>
                <a:satMod val="125000"/>
              </a:schemeClr>
            </a:gs>
            <a:gs pos="70000">
              <a:schemeClr val="accent3">
                <a:hueOff val="599003"/>
                <a:satOff val="-3627"/>
                <a:lumOff val="431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599003"/>
                <a:satOff val="-3627"/>
                <a:lumOff val="431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6644F95-B5A6-479F-B52C-1CD4AB08B2B2}">
      <dsp:nvSpPr>
        <dsp:cNvPr id="0" name=""/>
        <dsp:cNvSpPr/>
      </dsp:nvSpPr>
      <dsp:spPr>
        <a:xfrm>
          <a:off x="1293405" y="-152550"/>
          <a:ext cx="2040513" cy="204051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3">
                <a:hueOff val="1198005"/>
                <a:satOff val="-7255"/>
                <a:lumOff val="8627"/>
                <a:alphaOff val="0"/>
                <a:shade val="85000"/>
                <a:satMod val="130000"/>
              </a:schemeClr>
            </a:gs>
            <a:gs pos="34000">
              <a:schemeClr val="accent3">
                <a:hueOff val="1198005"/>
                <a:satOff val="-7255"/>
                <a:lumOff val="8627"/>
                <a:alphaOff val="0"/>
                <a:shade val="87000"/>
                <a:satMod val="125000"/>
              </a:schemeClr>
            </a:gs>
            <a:gs pos="70000">
              <a:schemeClr val="accent3">
                <a:hueOff val="1198005"/>
                <a:satOff val="-7255"/>
                <a:lumOff val="862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1198005"/>
                <a:satOff val="-7255"/>
                <a:lumOff val="862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73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094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04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971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05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50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1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637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60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65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83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397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Requirements and Architecture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D1868C4-8BDD-4D6E-BBDD-1A5CC74F74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1219200" y="5715000"/>
            <a:ext cx="6336704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 Bass, Paul Clements, Rick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Kazman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distributed under Creative Commons Attribution License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863840" cy="932596"/>
          </a:xfrm>
        </p:spPr>
        <p:txBody>
          <a:bodyPr>
            <a:normAutofit/>
          </a:bodyPr>
          <a:lstStyle/>
          <a:p>
            <a:r>
              <a:rPr lang="en-US" dirty="0"/>
              <a:t>Architecture: Quality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2900" indent="-342900" defTabSz="914400">
              <a:lnSpc>
                <a:spcPct val="100000"/>
              </a:lnSpc>
              <a:spcBef>
                <a:spcPct val="20000"/>
              </a:spcBef>
              <a:buClr>
                <a:srgbClr val="002060"/>
              </a:buClr>
              <a:buSzTx/>
              <a:defRPr/>
            </a:pPr>
            <a:r>
              <a:rPr lang="en-US" sz="3100" b="1" kern="1200" dirty="0"/>
              <a:t>Operational categories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Availability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Interoperability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Reliability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Usability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Performance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Deployability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Scalability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Monitorability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Mobility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Compatibility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Security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Safety</a:t>
            </a:r>
          </a:p>
          <a:p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4572000" y="1845734"/>
            <a:ext cx="4343400" cy="4324879"/>
          </a:xfrm>
        </p:spPr>
        <p:txBody>
          <a:bodyPr>
            <a:noAutofit/>
          </a:bodyPr>
          <a:lstStyle/>
          <a:p>
            <a:r>
              <a:rPr lang="en-US" sz="1800" b="1" dirty="0"/>
              <a:t>Developmental categories</a:t>
            </a:r>
          </a:p>
          <a:p>
            <a:pPr lvl="1"/>
            <a:r>
              <a:rPr lang="en-US" sz="1600" dirty="0"/>
              <a:t>Modifiability</a:t>
            </a:r>
          </a:p>
          <a:p>
            <a:pPr lvl="1"/>
            <a:r>
              <a:rPr lang="en-US" sz="1600" dirty="0"/>
              <a:t>Verifiability</a:t>
            </a:r>
          </a:p>
          <a:p>
            <a:pPr lvl="1"/>
            <a:r>
              <a:rPr lang="en-US" sz="1600" dirty="0"/>
              <a:t>Supportability</a:t>
            </a:r>
          </a:p>
          <a:p>
            <a:pPr lvl="1"/>
            <a:r>
              <a:rPr lang="en-US" sz="1600" dirty="0"/>
              <a:t>Testability</a:t>
            </a:r>
          </a:p>
          <a:p>
            <a:pPr lvl="1"/>
            <a:r>
              <a:rPr lang="en-US" sz="1600" dirty="0"/>
              <a:t>Maintainability</a:t>
            </a:r>
          </a:p>
          <a:p>
            <a:pPr lvl="1"/>
            <a:r>
              <a:rPr lang="en-US" sz="1600" dirty="0"/>
              <a:t>Portability</a:t>
            </a:r>
          </a:p>
          <a:p>
            <a:pPr lvl="1"/>
            <a:r>
              <a:rPr lang="en-US" sz="1600" dirty="0"/>
              <a:t>Localizability</a:t>
            </a:r>
          </a:p>
          <a:p>
            <a:pPr lvl="1"/>
            <a:r>
              <a:rPr lang="en-US" sz="1600" dirty="0"/>
              <a:t>Development distributability</a:t>
            </a:r>
          </a:p>
          <a:p>
            <a:pPr lvl="1"/>
            <a:r>
              <a:rPr lang="en-US" sz="1600" dirty="0"/>
              <a:t>Buildability</a:t>
            </a:r>
          </a:p>
          <a:p>
            <a:pPr lvl="1"/>
            <a:r>
              <a:rPr lang="en-US" sz="1600" dirty="0"/>
              <a:t>Portability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F20D6-6ED7-4DAB-BD2B-1467F0712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 and N-F and QA =&gt; ASRs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37AF3A-296B-446D-B1E9-F5520AAF7C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7243974"/>
              </p:ext>
            </p:extLst>
          </p:nvPr>
        </p:nvGraphicFramePr>
        <p:xfrm>
          <a:off x="822325" y="1846263"/>
          <a:ext cx="75438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>
                  <a:extLst>
                    <a:ext uri="{9D8B030D-6E8A-4147-A177-3AD203B41FA5}">
                      <a16:colId xmlns:a16="http://schemas.microsoft.com/office/drawing/2014/main" val="3267768321"/>
                    </a:ext>
                  </a:extLst>
                </a:gridCol>
                <a:gridCol w="3771900">
                  <a:extLst>
                    <a:ext uri="{9D8B030D-6E8A-4147-A177-3AD203B41FA5}">
                      <a16:colId xmlns:a16="http://schemas.microsoft.com/office/drawing/2014/main" val="885226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Functional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Non-Functional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544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Display a list of all products available to purchase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Organize lists by product category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Display name, picture, description, price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Catalogue wide search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Shopping basket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Support all major credit cards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Valid payment through cc agency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Support at least 1000 transactions per day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Handle peaks of 10 transactions/ second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Allow 5000 concurrent users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24/7 Availability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Data loss rate of 0%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Order completion to payment confirmation within 5 seconds (95% of the time)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Login complete within 5 seconds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08124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213CD72-58D7-411E-9BB3-62C16308FA41}"/>
              </a:ext>
            </a:extLst>
          </p:cNvPr>
          <p:cNvSpPr txBox="1"/>
          <p:nvPr/>
        </p:nvSpPr>
        <p:spPr>
          <a:xfrm>
            <a:off x="685800" y="58674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Discussion: What ASRs come from which requirements?</a:t>
            </a:r>
          </a:p>
        </p:txBody>
      </p:sp>
    </p:spTree>
    <p:extLst>
      <p:ext uri="{BB962C8B-B14F-4D97-AF65-F5344CB8AC3E}">
        <p14:creationId xmlns:p14="http://schemas.microsoft.com/office/powerpoint/2010/main" val="669472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Business Goals May Drive ASRs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Market share, competition</a:t>
            </a:r>
          </a:p>
          <a:p>
            <a:r>
              <a:rPr lang="en-US" dirty="0"/>
              <a:t>Product lines</a:t>
            </a:r>
          </a:p>
          <a:p>
            <a:r>
              <a:rPr lang="en-US" dirty="0"/>
              <a:t>Global markets</a:t>
            </a:r>
          </a:p>
          <a:p>
            <a:r>
              <a:rPr lang="en-US" dirty="0"/>
              <a:t>Revenue</a:t>
            </a:r>
          </a:p>
          <a:p>
            <a:r>
              <a:rPr lang="en-US" dirty="0"/>
              <a:t>Cost to develop, deploy, operate, and maintain</a:t>
            </a:r>
          </a:p>
          <a:p>
            <a:r>
              <a:rPr lang="en-US" dirty="0"/>
              <a:t>Personnel objectives</a:t>
            </a:r>
          </a:p>
          <a:p>
            <a:r>
              <a:rPr lang="en-US" dirty="0"/>
              <a:t>Liability, safety, reputation </a:t>
            </a:r>
          </a:p>
          <a:p>
            <a:r>
              <a:rPr lang="en-US" dirty="0"/>
              <a:t>Standards and regulations</a:t>
            </a:r>
          </a:p>
          <a:p>
            <a:r>
              <a:rPr lang="en-US" dirty="0"/>
              <a:t>Intellectual property</a:t>
            </a:r>
          </a:p>
          <a:p>
            <a:r>
              <a:rPr lang="en-US" dirty="0"/>
              <a:t>Environmental and sustainability concerns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Business Qualities (System QAs)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Time</a:t>
            </a:r>
            <a:r>
              <a:rPr lang="en-US" dirty="0"/>
              <a:t> </a:t>
            </a:r>
            <a:r>
              <a:rPr lang="en-US" b="1" dirty="0"/>
              <a:t>to mark</a:t>
            </a:r>
            <a:r>
              <a:rPr lang="en-US" dirty="0"/>
              <a:t>et (buy or reuse)</a:t>
            </a:r>
          </a:p>
          <a:p>
            <a:r>
              <a:rPr lang="en-US" b="1" dirty="0"/>
              <a:t>Cost</a:t>
            </a:r>
            <a:r>
              <a:rPr lang="en-US" dirty="0"/>
              <a:t> and </a:t>
            </a:r>
            <a:r>
              <a:rPr lang="en-US" b="1" dirty="0"/>
              <a:t>benefit</a:t>
            </a:r>
            <a:r>
              <a:rPr lang="en-US" dirty="0"/>
              <a:t> (tradeoffs)</a:t>
            </a:r>
          </a:p>
          <a:p>
            <a:r>
              <a:rPr lang="en-US" dirty="0"/>
              <a:t>Projected </a:t>
            </a:r>
            <a:r>
              <a:rPr lang="en-US" b="1" dirty="0"/>
              <a:t>lifetime</a:t>
            </a:r>
            <a:r>
              <a:rPr lang="en-US" dirty="0"/>
              <a:t> (modifiability, scalability, portability)</a:t>
            </a:r>
          </a:p>
          <a:p>
            <a:r>
              <a:rPr lang="en-US" dirty="0"/>
              <a:t>Target </a:t>
            </a:r>
            <a:r>
              <a:rPr lang="en-US" b="1" dirty="0"/>
              <a:t>market</a:t>
            </a:r>
            <a:r>
              <a:rPr lang="en-US" dirty="0"/>
              <a:t> (product line strategy, reliability, performance, usability)</a:t>
            </a:r>
          </a:p>
          <a:p>
            <a:r>
              <a:rPr lang="en-US" b="1" dirty="0"/>
              <a:t>Rollout schedule</a:t>
            </a:r>
            <a:r>
              <a:rPr lang="en-US" dirty="0"/>
              <a:t> (scope and scale, deployment flexibility)</a:t>
            </a:r>
          </a:p>
          <a:p>
            <a:r>
              <a:rPr lang="en-US" b="1" dirty="0"/>
              <a:t>Integration</a:t>
            </a:r>
            <a:r>
              <a:rPr lang="en-US" dirty="0"/>
              <a:t> with legacy and external systems (interfaces, constraints, interoperability)</a:t>
            </a:r>
          </a:p>
          <a:p>
            <a:r>
              <a:rPr lang="en-US" b="1" dirty="0"/>
              <a:t>Constraints</a:t>
            </a:r>
            <a:r>
              <a:rPr lang="en-US" dirty="0"/>
              <a:t> (safety, security, modifiability, …)</a:t>
            </a:r>
          </a:p>
          <a:p>
            <a:r>
              <a:rPr lang="en-US" b="1" dirty="0"/>
              <a:t>Regulatory</a:t>
            </a:r>
            <a:r>
              <a:rPr lang="en-US" dirty="0"/>
              <a:t> requirements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Architectural 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Conceptual integrity</a:t>
            </a:r>
            <a:r>
              <a:rPr lang="en-US" dirty="0"/>
              <a:t> – consistency, do similar things in similar ways</a:t>
            </a:r>
          </a:p>
          <a:p>
            <a:r>
              <a:rPr lang="en-US" b="1" dirty="0"/>
              <a:t>Correctness and completeness</a:t>
            </a:r>
          </a:p>
          <a:p>
            <a:r>
              <a:rPr lang="en-US" b="1" dirty="0"/>
              <a:t>Traceability – Can you trace back from your architecture decision to the original requirement?</a:t>
            </a:r>
          </a:p>
          <a:p>
            <a:pPr lvl="1"/>
            <a:r>
              <a:rPr lang="en-US" b="1" dirty="0"/>
              <a:t>e.g. The architecture requires a FIPS-140 certified encryption algorithm to be accepted by the Pentagon as a customer</a:t>
            </a:r>
          </a:p>
          <a:p>
            <a:pPr lvl="1"/>
            <a:r>
              <a:rPr lang="en-US" b="1" dirty="0"/>
              <a:t>e.g.  The architecture requires all forms received to be processed in background without user intervention to satisfy 24/7 operational requirements</a:t>
            </a:r>
          </a:p>
          <a:p>
            <a:pPr lvl="1"/>
            <a:r>
              <a:rPr lang="en-US" b="1" dirty="0"/>
              <a:t>e.g.  The architecture requires user pages to be translatable to Simplified Chinese and satisfy all Section-508 accessibility requirements (Client usability spec)</a:t>
            </a:r>
          </a:p>
          <a:p>
            <a:pPr lvl="1"/>
            <a:r>
              <a:rPr lang="en-US" b="1" dirty="0"/>
              <a:t>e.g. The architecture must allow backups of full data-sets within 1 hour to meet downtime constraints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143001" y="523875"/>
            <a:ext cx="5245100" cy="466725"/>
          </a:xfrm>
        </p:spPr>
        <p:txBody>
          <a:bodyPr>
            <a:normAutofit fontScale="90000"/>
          </a:bodyPr>
          <a:lstStyle/>
          <a:p>
            <a:r>
              <a:rPr lang="en-US" dirty="0"/>
              <a:t>Conceptual Integrity</a:t>
            </a:r>
          </a:p>
        </p:txBody>
      </p:sp>
      <p:pic>
        <p:nvPicPr>
          <p:cNvPr id="4" name="Picture 6" descr="A:\arch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219200"/>
            <a:ext cx="6400800" cy="4794250"/>
          </a:xfrm>
          <a:noFill/>
        </p:spPr>
      </p:pic>
    </p:spTree>
    <p:extLst>
      <p:ext uri="{BB962C8B-B14F-4D97-AF65-F5344CB8AC3E}">
        <p14:creationId xmlns:p14="http://schemas.microsoft.com/office/powerpoint/2010/main" val="29346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 Requirement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Functional </a:t>
            </a:r>
            <a:r>
              <a:rPr lang="en-US" dirty="0"/>
              <a:t>requirements - what the </a:t>
            </a:r>
            <a:r>
              <a:rPr lang="en-US" b="1" dirty="0"/>
              <a:t>system</a:t>
            </a:r>
            <a:r>
              <a:rPr lang="en-US" dirty="0"/>
              <a:t> </a:t>
            </a:r>
            <a:r>
              <a:rPr lang="en-US" b="1" dirty="0"/>
              <a:t>must do</a:t>
            </a:r>
            <a:r>
              <a:rPr lang="en-US" dirty="0"/>
              <a:t>, how it must </a:t>
            </a:r>
            <a:r>
              <a:rPr lang="en-US" b="1" dirty="0"/>
              <a:t>react to run-time stimuli </a:t>
            </a:r>
            <a:r>
              <a:rPr lang="en-US" dirty="0"/>
              <a:t> </a:t>
            </a:r>
          </a:p>
          <a:p>
            <a:r>
              <a:rPr lang="en-US" b="1" dirty="0"/>
              <a:t>Non-functional</a:t>
            </a:r>
            <a:r>
              <a:rPr lang="en-US" dirty="0"/>
              <a:t> - these requirements </a:t>
            </a:r>
            <a:r>
              <a:rPr lang="en-US" b="1" dirty="0"/>
              <a:t>qualify functional requirements</a:t>
            </a:r>
          </a:p>
          <a:p>
            <a:pPr lvl="1"/>
            <a:r>
              <a:rPr lang="en-US" b="1" dirty="0"/>
              <a:t>Quality attributes </a:t>
            </a:r>
            <a:r>
              <a:rPr lang="en-US" dirty="0"/>
              <a:t>(the “abilities”)</a:t>
            </a:r>
          </a:p>
          <a:p>
            <a:pPr lvl="1"/>
            <a:r>
              <a:rPr lang="en-US" b="1" dirty="0"/>
              <a:t>Business</a:t>
            </a:r>
          </a:p>
          <a:p>
            <a:pPr lvl="1"/>
            <a:r>
              <a:rPr lang="en-US" b="1" dirty="0"/>
              <a:t>Architectural</a:t>
            </a:r>
          </a:p>
          <a:p>
            <a:r>
              <a:rPr lang="en-US" b="1" dirty="0"/>
              <a:t>Constraints</a:t>
            </a:r>
            <a:r>
              <a:rPr lang="en-US" dirty="0"/>
              <a:t> -  design decisions with </a:t>
            </a:r>
            <a:r>
              <a:rPr lang="en-US" b="1" dirty="0"/>
              <a:t>zero degrees of freedom</a:t>
            </a:r>
            <a:r>
              <a:rPr lang="en-US" dirty="0"/>
              <a:t>; i.e., a design decision that has already been made for you.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084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Quality Attribute(QA)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“A QA is a </a:t>
            </a:r>
            <a:r>
              <a:rPr lang="en-US" b="1" dirty="0"/>
              <a:t>measureable</a:t>
            </a:r>
            <a:r>
              <a:rPr lang="en-US" dirty="0"/>
              <a:t> or </a:t>
            </a:r>
            <a:r>
              <a:rPr lang="en-US" b="1" dirty="0"/>
              <a:t>testable</a:t>
            </a:r>
            <a:r>
              <a:rPr lang="en-US" dirty="0"/>
              <a:t> property of a system that is used to indicate </a:t>
            </a:r>
            <a:r>
              <a:rPr lang="en-US" b="1" dirty="0"/>
              <a:t>how well the system satisfies the needs</a:t>
            </a:r>
            <a:r>
              <a:rPr lang="en-US" dirty="0"/>
              <a:t> of its stakeholders.” </a:t>
            </a:r>
            <a:r>
              <a:rPr lang="en-US" sz="1700" dirty="0"/>
              <a:t>(SAiP p.39)</a:t>
            </a:r>
          </a:p>
          <a:p>
            <a:r>
              <a:rPr lang="en-US" dirty="0"/>
              <a:t>If a functional requirement is "when the user decides to change runtime preferences a change preferences dialog shall appear”: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performance</a:t>
            </a:r>
            <a:r>
              <a:rPr lang="en-US" dirty="0"/>
              <a:t> QA might describe </a:t>
            </a:r>
            <a:r>
              <a:rPr lang="en-US" b="1" dirty="0"/>
              <a:t>how quickly</a:t>
            </a:r>
            <a:r>
              <a:rPr lang="en-US" dirty="0"/>
              <a:t> the dialog will appear; </a:t>
            </a:r>
          </a:p>
          <a:p>
            <a:pPr lvl="1"/>
            <a:r>
              <a:rPr lang="en-US" dirty="0"/>
              <a:t>an </a:t>
            </a:r>
            <a:r>
              <a:rPr lang="en-US" b="1" dirty="0"/>
              <a:t>availability</a:t>
            </a:r>
            <a:r>
              <a:rPr lang="en-US" dirty="0"/>
              <a:t> QA might describe </a:t>
            </a:r>
            <a:r>
              <a:rPr lang="en-US" b="1" dirty="0"/>
              <a:t>how often this function will fail</a:t>
            </a:r>
            <a:r>
              <a:rPr lang="en-US" dirty="0"/>
              <a:t>, and </a:t>
            </a:r>
            <a:r>
              <a:rPr lang="en-US" b="1" dirty="0"/>
              <a:t>how quickly it will be repaired</a:t>
            </a:r>
            <a:r>
              <a:rPr lang="en-US" dirty="0"/>
              <a:t>; 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usability</a:t>
            </a:r>
            <a:r>
              <a:rPr lang="en-US" dirty="0"/>
              <a:t> QA might describe how </a:t>
            </a:r>
            <a:r>
              <a:rPr lang="en-US" b="1" dirty="0"/>
              <a:t>easy</a:t>
            </a:r>
            <a:r>
              <a:rPr lang="en-US" dirty="0"/>
              <a:t> it is </a:t>
            </a:r>
            <a:r>
              <a:rPr lang="en-US" b="1" dirty="0"/>
              <a:t>to learn </a:t>
            </a:r>
            <a:r>
              <a:rPr lang="en-US" dirty="0"/>
              <a:t>this function.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5486400"/>
            <a:ext cx="7620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8000"/>
                </a:solidFill>
              </a:rPr>
              <a:t>Functionality determines software architecture </a:t>
            </a:r>
          </a:p>
          <a:p>
            <a:pPr algn="ctr"/>
            <a:r>
              <a:rPr lang="en-US" sz="2200" b="1" dirty="0">
                <a:solidFill>
                  <a:srgbClr val="008000"/>
                </a:solidFill>
              </a:rPr>
              <a:t>true or false?</a:t>
            </a:r>
          </a:p>
        </p:txBody>
      </p:sp>
    </p:spTree>
    <p:extLst>
      <p:ext uri="{BB962C8B-B14F-4D97-AF65-F5344CB8AC3E}">
        <p14:creationId xmlns:p14="http://schemas.microsoft.com/office/powerpoint/2010/main" val="645276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152400"/>
            <a:ext cx="607028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Functionality and Architecture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112000" cy="4122737"/>
          </a:xfrm>
        </p:spPr>
        <p:txBody>
          <a:bodyPr>
            <a:normAutofit/>
          </a:bodyPr>
          <a:lstStyle/>
          <a:p>
            <a:r>
              <a:rPr lang="en-US" b="1" dirty="0"/>
              <a:t>Functionality alone does not determine architecture</a:t>
            </a:r>
          </a:p>
          <a:p>
            <a:pPr lvl="1"/>
            <a:r>
              <a:rPr lang="en-US" dirty="0"/>
              <a:t>Given a set of required functionality, there is no end to the architectures you could create to satisfy that functionality</a:t>
            </a:r>
          </a:p>
          <a:p>
            <a:pPr lvl="1"/>
            <a:r>
              <a:rPr lang="en-US" dirty="0"/>
              <a:t>So functional design doesn’t matter?</a:t>
            </a:r>
          </a:p>
          <a:p>
            <a:r>
              <a:rPr lang="en-US" b="1" dirty="0"/>
              <a:t>Functionality and quality attributes are orthogonal</a:t>
            </a:r>
          </a:p>
          <a:p>
            <a:pPr lvl="1"/>
            <a:r>
              <a:rPr lang="en-US" dirty="0"/>
              <a:t>Many ways to implement functionality with varying degrees of quality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553200" y="152400"/>
            <a:ext cx="2362200" cy="1588532"/>
            <a:chOff x="6248400" y="304800"/>
            <a:chExt cx="2362200" cy="1588532"/>
          </a:xfrm>
        </p:grpSpPr>
        <p:cxnSp>
          <p:nvCxnSpPr>
            <p:cNvPr id="5" name="Straight Arrow Connector 4"/>
            <p:cNvCxnSpPr/>
            <p:nvPr/>
          </p:nvCxnSpPr>
          <p:spPr bwMode="auto">
            <a:xfrm>
              <a:off x="7696200" y="304800"/>
              <a:ext cx="0" cy="129540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7" name="Straight Arrow Connector 6"/>
            <p:cNvCxnSpPr/>
            <p:nvPr/>
          </p:nvCxnSpPr>
          <p:spPr bwMode="auto">
            <a:xfrm>
              <a:off x="6858000" y="914400"/>
              <a:ext cx="175260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8" name="TextBox 7"/>
            <p:cNvSpPr txBox="1"/>
            <p:nvPr/>
          </p:nvSpPr>
          <p:spPr>
            <a:xfrm>
              <a:off x="6248400" y="762000"/>
              <a:ext cx="663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QA’s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1524000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Functions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719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Architecturally Significant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Architecture designs</a:t>
            </a:r>
            <a:r>
              <a:rPr lang="en-US" dirty="0"/>
              <a:t> build systems that </a:t>
            </a:r>
            <a:r>
              <a:rPr lang="en-US" b="1" dirty="0"/>
              <a:t>satisfy requirements</a:t>
            </a:r>
          </a:p>
          <a:p>
            <a:r>
              <a:rPr lang="en-US" b="1" dirty="0"/>
              <a:t>- But they must look toward current and future needs (known and unknown)</a:t>
            </a:r>
            <a:endParaRPr lang="en-US" dirty="0"/>
          </a:p>
          <a:p>
            <a:r>
              <a:rPr lang="en-US" dirty="0"/>
              <a:t>An </a:t>
            </a:r>
            <a:r>
              <a:rPr lang="en-US" b="1" dirty="0"/>
              <a:t>architecturally significant requirement </a:t>
            </a:r>
            <a:r>
              <a:rPr lang="en-US" dirty="0"/>
              <a:t>(ASR) is a requirement that will have a </a:t>
            </a:r>
            <a:r>
              <a:rPr lang="en-US" b="1" dirty="0"/>
              <a:t>profound effect </a:t>
            </a:r>
            <a:r>
              <a:rPr lang="en-US" dirty="0"/>
              <a:t>on the architecture</a:t>
            </a:r>
          </a:p>
          <a:p>
            <a:pPr lvl="1"/>
            <a:r>
              <a:rPr lang="en-US" b="1" dirty="0"/>
              <a:t>Significant = high cost of change</a:t>
            </a:r>
          </a:p>
          <a:p>
            <a:r>
              <a:rPr lang="en-US" dirty="0"/>
              <a:t>How do we find those?</a:t>
            </a:r>
          </a:p>
          <a:p>
            <a:pPr lvl="1"/>
            <a:r>
              <a:rPr lang="en-US" dirty="0"/>
              <a:t>In requirements documents, right?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NOTE: ASRs are predominately but not exclusively comprised of </a:t>
            </a:r>
            <a:r>
              <a:rPr lang="en-US" b="1" dirty="0">
                <a:solidFill>
                  <a:srgbClr val="002060"/>
                </a:solidFill>
              </a:rPr>
              <a:t>quality attributes.  Quality is a multi-faceted measure!!</a:t>
            </a:r>
            <a:endParaRPr lang="en-AU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17110" y="3124200"/>
            <a:ext cx="2545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</a:rPr>
              <a:t>ASR Examples?</a:t>
            </a:r>
          </a:p>
        </p:txBody>
      </p:sp>
    </p:spTree>
    <p:extLst>
      <p:ext uri="{BB962C8B-B14F-4D97-AF65-F5344CB8AC3E}">
        <p14:creationId xmlns:p14="http://schemas.microsoft.com/office/powerpoint/2010/main" val="2293940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is this hard?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High-quality requirements</a:t>
            </a:r>
            <a:r>
              <a:rPr lang="en-US" dirty="0"/>
              <a:t> documents may </a:t>
            </a:r>
            <a:r>
              <a:rPr lang="en-US" b="1" dirty="0"/>
              <a:t>not exist</a:t>
            </a:r>
          </a:p>
          <a:p>
            <a:r>
              <a:rPr lang="en-US" b="1" dirty="0"/>
              <a:t>Emphasis on functionality</a:t>
            </a:r>
            <a:r>
              <a:rPr lang="en-US" dirty="0"/>
              <a:t> not quality attributes</a:t>
            </a:r>
          </a:p>
          <a:p>
            <a:r>
              <a:rPr lang="en-US" b="1" dirty="0"/>
              <a:t>Design Quality attributes (ASRs)</a:t>
            </a:r>
            <a:r>
              <a:rPr lang="en-US" dirty="0"/>
              <a:t>, are high level</a:t>
            </a:r>
            <a:r>
              <a:rPr lang="en-US" b="1" dirty="0"/>
              <a:t>.</a:t>
            </a:r>
          </a:p>
          <a:p>
            <a:pPr lvl="1"/>
            <a:r>
              <a:rPr lang="en-US" dirty="0"/>
              <a:t>“The system shall be modular” </a:t>
            </a:r>
          </a:p>
          <a:p>
            <a:pPr lvl="1"/>
            <a:r>
              <a:rPr lang="en-US" dirty="0"/>
              <a:t>“The system shall be </a:t>
            </a:r>
            <a:r>
              <a:rPr lang="en-US" b="1" dirty="0"/>
              <a:t>easy to use</a:t>
            </a:r>
            <a:r>
              <a:rPr lang="en-US" dirty="0"/>
              <a:t>” </a:t>
            </a:r>
          </a:p>
          <a:p>
            <a:pPr lvl="1"/>
            <a:r>
              <a:rPr lang="en-US" dirty="0"/>
              <a:t>“The system shall meet users’ performance expectations”</a:t>
            </a:r>
          </a:p>
          <a:p>
            <a:r>
              <a:rPr lang="en-US" b="1" dirty="0"/>
              <a:t>Requirements documents</a:t>
            </a:r>
            <a:r>
              <a:rPr lang="en-US" dirty="0"/>
              <a:t> </a:t>
            </a:r>
            <a:r>
              <a:rPr lang="en-US" b="1" dirty="0"/>
              <a:t>do not include everything </a:t>
            </a:r>
            <a:r>
              <a:rPr lang="en-US" dirty="0"/>
              <a:t>useful to the architect</a:t>
            </a:r>
          </a:p>
          <a:p>
            <a:pPr lvl="1"/>
            <a:r>
              <a:rPr lang="en-US" dirty="0"/>
              <a:t>ASRs often derive from </a:t>
            </a:r>
            <a:r>
              <a:rPr lang="en-US" b="1" dirty="0"/>
              <a:t>business goals</a:t>
            </a:r>
          </a:p>
          <a:p>
            <a:pPr lvl="1"/>
            <a:r>
              <a:rPr lang="en-US" dirty="0"/>
              <a:t>Development environment</a:t>
            </a:r>
            <a:endParaRPr lang="en-US" b="1" dirty="0"/>
          </a:p>
          <a:p>
            <a:r>
              <a:rPr lang="en-US" dirty="0"/>
              <a:t>An </a:t>
            </a:r>
            <a:r>
              <a:rPr lang="en-US" b="1" dirty="0"/>
              <a:t>architect can’t wait </a:t>
            </a:r>
            <a:r>
              <a:rPr lang="en-US" dirty="0"/>
              <a:t>for “finished” requirements</a:t>
            </a:r>
          </a:p>
          <a:p>
            <a:pPr lvl="1"/>
            <a:r>
              <a:rPr lang="en-US" b="1" dirty="0"/>
              <a:t>Proactive</a:t>
            </a:r>
            <a:r>
              <a:rPr lang="en-US" dirty="0"/>
              <a:t>ly </a:t>
            </a:r>
            <a:r>
              <a:rPr lang="en-US" b="1" dirty="0"/>
              <a:t>interview</a:t>
            </a:r>
            <a:r>
              <a:rPr lang="en-US" dirty="0"/>
              <a:t> stakeholders but also ….</a:t>
            </a:r>
          </a:p>
          <a:p>
            <a:pPr lvl="1"/>
            <a:r>
              <a:rPr lang="en-US" b="1" dirty="0"/>
              <a:t>Suggest</a:t>
            </a:r>
            <a:r>
              <a:rPr lang="en-US" dirty="0"/>
              <a:t> relevant ASR’s for discussion</a:t>
            </a:r>
          </a:p>
        </p:txBody>
      </p:sp>
    </p:spTree>
    <p:extLst>
      <p:ext uri="{BB962C8B-B14F-4D97-AF65-F5344CB8AC3E}">
        <p14:creationId xmlns:p14="http://schemas.microsoft.com/office/powerpoint/2010/main" val="2803174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Collaborative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3977641" cy="4023360"/>
          </a:xfrm>
        </p:spPr>
        <p:txBody>
          <a:bodyPr>
            <a:normAutofit/>
          </a:bodyPr>
          <a:lstStyle/>
          <a:p>
            <a:r>
              <a:rPr lang="en-US" b="1" dirty="0"/>
              <a:t>Interplay</a:t>
            </a:r>
            <a:r>
              <a:rPr lang="en-US" dirty="0"/>
              <a:t> between </a:t>
            </a:r>
            <a:r>
              <a:rPr lang="en-US" b="1" dirty="0"/>
              <a:t>requirements and architecture</a:t>
            </a:r>
            <a:endParaRPr lang="en-US" dirty="0"/>
          </a:p>
          <a:p>
            <a:r>
              <a:rPr lang="en-US" b="1" dirty="0"/>
              <a:t>Tradeoffs</a:t>
            </a:r>
            <a:r>
              <a:rPr lang="en-US" dirty="0"/>
              <a:t> between system </a:t>
            </a:r>
            <a:r>
              <a:rPr lang="en-US" b="1" dirty="0"/>
              <a:t>problem and solutions</a:t>
            </a:r>
          </a:p>
          <a:p>
            <a:pPr lvl="1"/>
            <a:r>
              <a:rPr lang="en-US" dirty="0"/>
              <a:t>Challenges the tradition of avoiding solution thinking while discovering requirements</a:t>
            </a:r>
          </a:p>
          <a:p>
            <a:r>
              <a:rPr lang="en-US" b="1" dirty="0"/>
              <a:t>ASR</a:t>
            </a:r>
            <a:r>
              <a:rPr lang="en-US" dirty="0"/>
              <a:t>s may only be </a:t>
            </a:r>
            <a:r>
              <a:rPr lang="en-US" b="1" dirty="0"/>
              <a:t>recognized</a:t>
            </a:r>
            <a:r>
              <a:rPr lang="en-US" dirty="0"/>
              <a:t> after some architecture </a:t>
            </a:r>
            <a:r>
              <a:rPr lang="en-US" b="1" dirty="0"/>
              <a:t>design</a:t>
            </a:r>
          </a:p>
          <a:p>
            <a:r>
              <a:rPr lang="en-US" b="1" dirty="0"/>
              <a:t>Architecture feedback</a:t>
            </a:r>
            <a:r>
              <a:rPr lang="en-US" dirty="0"/>
              <a:t> may </a:t>
            </a:r>
            <a:r>
              <a:rPr lang="en-US" b="1" dirty="0"/>
              <a:t>eliminate</a:t>
            </a:r>
            <a:r>
              <a:rPr lang="en-US" dirty="0"/>
              <a:t> infeasible </a:t>
            </a:r>
            <a:r>
              <a:rPr lang="en-US" b="1" dirty="0"/>
              <a:t>requirements</a:t>
            </a:r>
            <a:r>
              <a:rPr lang="en-US" dirty="0"/>
              <a:t> or poor cost/value benefits</a:t>
            </a:r>
          </a:p>
          <a:p>
            <a:endParaRPr lang="en-US" dirty="0"/>
          </a:p>
        </p:txBody>
      </p:sp>
      <p:sp>
        <p:nvSpPr>
          <p:cNvPr id="1026" name="AutoShape 2" descr="http://www.clker.com/cliparts/L/r/3/R/f/r/new-high-def-mountain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20F7ADA-AB29-4AB4-88D4-21B09D1DA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8344703"/>
              </p:ext>
            </p:extLst>
          </p:nvPr>
        </p:nvGraphicFramePr>
        <p:xfrm>
          <a:off x="4267200" y="2209800"/>
          <a:ext cx="4452505" cy="3699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Characteristics of ASRs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Hard to define and articulate </a:t>
            </a:r>
            <a:r>
              <a:rPr lang="en-US" dirty="0"/>
              <a:t>- </a:t>
            </a:r>
            <a:r>
              <a:rPr lang="en-US" b="1" dirty="0"/>
              <a:t>general</a:t>
            </a:r>
            <a:r>
              <a:rPr lang="en-US" dirty="0"/>
              <a:t> and </a:t>
            </a:r>
            <a:r>
              <a:rPr lang="en-US" b="1" dirty="0"/>
              <a:t>abstract</a:t>
            </a:r>
            <a:r>
              <a:rPr lang="en-US" dirty="0"/>
              <a:t> concepts </a:t>
            </a:r>
            <a:r>
              <a:rPr lang="en-US" b="1" dirty="0"/>
              <a:t>users don’t understand</a:t>
            </a:r>
          </a:p>
          <a:p>
            <a:r>
              <a:rPr lang="en-US" b="1" dirty="0"/>
              <a:t>Needed early </a:t>
            </a:r>
            <a:r>
              <a:rPr lang="en-US" dirty="0"/>
              <a:t>in the </a:t>
            </a:r>
            <a:r>
              <a:rPr lang="en-US" b="1" dirty="0"/>
              <a:t>life cycle</a:t>
            </a:r>
            <a:r>
              <a:rPr lang="en-US" dirty="0"/>
              <a:t> before needs are fully understood</a:t>
            </a:r>
          </a:p>
          <a:p>
            <a:r>
              <a:rPr lang="en-US" b="1" dirty="0"/>
              <a:t>Vaguely described, subjective; </a:t>
            </a:r>
            <a:r>
              <a:rPr lang="en-US" dirty="0"/>
              <a:t>e.g., 24/7</a:t>
            </a:r>
            <a:endParaRPr lang="en-US" b="1" dirty="0"/>
          </a:p>
          <a:p>
            <a:r>
              <a:rPr lang="en-US" dirty="0"/>
              <a:t>Tend to be </a:t>
            </a:r>
            <a:r>
              <a:rPr lang="en-US" b="1" dirty="0"/>
              <a:t>neglected initially </a:t>
            </a:r>
            <a:r>
              <a:rPr lang="en-US" dirty="0"/>
              <a:t>– significance not appreciated</a:t>
            </a:r>
          </a:p>
          <a:p>
            <a:pPr lvl="1"/>
            <a:r>
              <a:rPr lang="en-US" dirty="0"/>
              <a:t>Embedded in the expression of other requirements</a:t>
            </a:r>
          </a:p>
          <a:p>
            <a:r>
              <a:rPr lang="en-US" b="1" dirty="0"/>
              <a:t>Variable</a:t>
            </a:r>
            <a:r>
              <a:rPr lang="en-US" dirty="0"/>
              <a:t> – subject to requirements and technology </a:t>
            </a:r>
            <a:r>
              <a:rPr lang="en-US" b="1" dirty="0"/>
              <a:t>change</a:t>
            </a:r>
          </a:p>
          <a:p>
            <a:r>
              <a:rPr lang="en-US" b="1" dirty="0"/>
              <a:t>Situational</a:t>
            </a:r>
            <a:r>
              <a:rPr lang="en-US" dirty="0"/>
              <a:t> – significance may depend on </a:t>
            </a:r>
            <a:r>
              <a:rPr lang="en-US" b="1" dirty="0"/>
              <a:t>system context</a:t>
            </a:r>
            <a:r>
              <a:rPr lang="en-US" dirty="0"/>
              <a:t>; e.g., scale, legacy systems, technology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Recognizing ASRs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Wide system impact</a:t>
            </a:r>
          </a:p>
          <a:p>
            <a:r>
              <a:rPr lang="en-US" dirty="0"/>
              <a:t>May involve resolving </a:t>
            </a:r>
            <a:r>
              <a:rPr lang="en-US" b="1" dirty="0"/>
              <a:t>requirements</a:t>
            </a:r>
            <a:r>
              <a:rPr lang="en-US" dirty="0"/>
              <a:t> </a:t>
            </a:r>
            <a:r>
              <a:rPr lang="en-US" b="1" dirty="0"/>
              <a:t>tradeoffs</a:t>
            </a:r>
          </a:p>
          <a:p>
            <a:r>
              <a:rPr lang="en-US" b="1" dirty="0"/>
              <a:t>Strict</a:t>
            </a:r>
            <a:r>
              <a:rPr lang="en-US" dirty="0"/>
              <a:t> (constraining, limiting, nonnegotiable) requirements that </a:t>
            </a:r>
            <a:r>
              <a:rPr lang="en-US" b="1" dirty="0"/>
              <a:t>dictate a design</a:t>
            </a:r>
          </a:p>
          <a:p>
            <a:r>
              <a:rPr lang="en-US" dirty="0"/>
              <a:t>May i</a:t>
            </a:r>
            <a:r>
              <a:rPr lang="en-US" b="1" dirty="0"/>
              <a:t>nvalidate</a:t>
            </a:r>
            <a:r>
              <a:rPr lang="en-US" dirty="0"/>
              <a:t> conventional </a:t>
            </a:r>
            <a:r>
              <a:rPr lang="en-US" b="1" dirty="0"/>
              <a:t>design</a:t>
            </a:r>
            <a:r>
              <a:rPr lang="en-US" dirty="0"/>
              <a:t> tactic </a:t>
            </a:r>
            <a:r>
              <a:rPr lang="en-US" b="1" dirty="0"/>
              <a:t>decisions</a:t>
            </a:r>
          </a:p>
          <a:p>
            <a:r>
              <a:rPr lang="en-US" b="1" dirty="0"/>
              <a:t>Difficult</a:t>
            </a:r>
            <a:r>
              <a:rPr lang="en-US" dirty="0"/>
              <a:t> to achieve technically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4514</TotalTime>
  <Words>954</Words>
  <Application>Microsoft Office PowerPoint</Application>
  <PresentationFormat>On-screen Show (4:3)</PresentationFormat>
  <Paragraphs>146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Retrospect</vt:lpstr>
      <vt:lpstr>Requirements and Architecture</vt:lpstr>
      <vt:lpstr>System Requirement Categories</vt:lpstr>
      <vt:lpstr>Quality Attribute(QA) Considerations</vt:lpstr>
      <vt:lpstr>Functionality and Architecture </vt:lpstr>
      <vt:lpstr>Architecturally Significant Requirements</vt:lpstr>
      <vt:lpstr>Why is this hard?</vt:lpstr>
      <vt:lpstr>Collaborative Model</vt:lpstr>
      <vt:lpstr>Characteristics of ASRs</vt:lpstr>
      <vt:lpstr>Recognizing ASRs</vt:lpstr>
      <vt:lpstr>Architecture: Quality Attributes</vt:lpstr>
      <vt:lpstr>F and N-F and QA =&gt; ASRs</vt:lpstr>
      <vt:lpstr>Business Goals May Drive ASRs</vt:lpstr>
      <vt:lpstr>Business Qualities (System QAs) </vt:lpstr>
      <vt:lpstr>Architectural Qualities</vt:lpstr>
      <vt:lpstr>Conceptual Integrity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and Requirements</dc:title>
  <dc:creator>Robert Kuehl</dc:creator>
  <cp:lastModifiedBy>William Stumbo</cp:lastModifiedBy>
  <cp:revision>74</cp:revision>
  <dcterms:created xsi:type="dcterms:W3CDTF">2013-07-01T16:14:41Z</dcterms:created>
  <dcterms:modified xsi:type="dcterms:W3CDTF">2023-01-29T03:56:13Z</dcterms:modified>
</cp:coreProperties>
</file>